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9"/>
  </p:handoutMasterIdLst>
  <p:sldIdLst>
    <p:sldId id="260" r:id="rId3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3.xml"/><Relationship Id="rId59" Type="http://schemas.openxmlformats.org/officeDocument/2006/relationships/handoutMaster" Target="handoutMasters/handoutMaster1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4238" y="1279525"/>
            <a:ext cx="53371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人才目录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611" y="0"/>
            <a:ext cx="10598777" cy="685580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0008789" y="486798"/>
            <a:ext cx="796783" cy="102648"/>
            <a:chOff x="908146" y="1355577"/>
            <a:chExt cx="920109" cy="118536"/>
          </a:xfr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88000"/>
                  <a:lumOff val="12000"/>
                </a:schemeClr>
              </a:gs>
            </a:gsLst>
            <a:lin ang="20700000" scaled="0"/>
          </a:gradFill>
        </p:grpSpPr>
        <p:sp>
          <p:nvSpPr>
            <p:cNvPr id="21" name="椭圆 20"/>
            <p:cNvSpPr/>
            <p:nvPr>
              <p:custDataLst>
                <p:tags r:id="rId2"/>
              </p:custDataLst>
            </p:nvPr>
          </p:nvSpPr>
          <p:spPr>
            <a:xfrm>
              <a:off x="908146" y="1355577"/>
              <a:ext cx="118536" cy="1185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385" dirty="0">
                <a:solidFill>
                  <a:schemeClr val="tx2"/>
                </a:solidFill>
                <a:latin typeface="思源宋体 CN SemiBold" panose="02020500000000000000" pitchFamily="18" charset="-122"/>
                <a:ea typeface="思源宋体 CN SemiBold" panose="02020500000000000000" pitchFamily="18" charset="-122"/>
                <a:cs typeface="+mn-ea"/>
                <a:sym typeface="思源宋体 CN SemiBold" panose="02020500000000000000" pitchFamily="18" charset="-122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3"/>
              </p:custDataLst>
            </p:nvPr>
          </p:nvSpPr>
          <p:spPr>
            <a:xfrm>
              <a:off x="1175337" y="1355577"/>
              <a:ext cx="118536" cy="1185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385" dirty="0">
                <a:solidFill>
                  <a:schemeClr val="tx2"/>
                </a:solidFill>
                <a:latin typeface="思源宋体 CN SemiBold" panose="02020500000000000000" pitchFamily="18" charset="-122"/>
                <a:ea typeface="思源宋体 CN SemiBold" panose="02020500000000000000" pitchFamily="18" charset="-122"/>
                <a:cs typeface="+mn-ea"/>
                <a:sym typeface="思源宋体 CN SemiBold" panose="02020500000000000000" pitchFamily="18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4"/>
              </p:custDataLst>
            </p:nvPr>
          </p:nvSpPr>
          <p:spPr>
            <a:xfrm>
              <a:off x="1442528" y="1355577"/>
              <a:ext cx="118536" cy="1185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385" dirty="0">
                <a:solidFill>
                  <a:schemeClr val="tx2"/>
                </a:solidFill>
                <a:latin typeface="思源宋体 CN SemiBold" panose="02020500000000000000" pitchFamily="18" charset="-122"/>
                <a:ea typeface="思源宋体 CN SemiBold" panose="02020500000000000000" pitchFamily="18" charset="-122"/>
                <a:cs typeface="+mn-ea"/>
                <a:sym typeface="思源宋体 CN SemiBold" panose="02020500000000000000" pitchFamily="18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5"/>
              </p:custDataLst>
            </p:nvPr>
          </p:nvSpPr>
          <p:spPr>
            <a:xfrm>
              <a:off x="1709719" y="1355577"/>
              <a:ext cx="118536" cy="1185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385" dirty="0">
                <a:solidFill>
                  <a:schemeClr val="tx2"/>
                </a:solidFill>
                <a:latin typeface="思源宋体 CN SemiBold" panose="02020500000000000000" pitchFamily="18" charset="-122"/>
                <a:ea typeface="思源宋体 CN SemiBold" panose="02020500000000000000" pitchFamily="18" charset="-122"/>
                <a:cs typeface="+mn-ea"/>
                <a:sym typeface="思源宋体 CN SemiBold" panose="02020500000000000000" pitchFamily="18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冀州区人才需求信息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河北天鸿游乐设备有限责任公司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娱乐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熟手优先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13253245128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1、负责新闻、报告等文件的起草</a:t>
                      </a:r>
                      <a:endParaRPr lang="zh-CN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2、负责会议的组织，接待工作</a:t>
                      </a:r>
                      <a:endParaRPr lang="zh-CN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3、负责房地产公司证件手续跑办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项目经理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负责公司新项目、新土地开发调研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财务人员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负责公司账务处理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财务人员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预算员，负责协助总工招投标、项目预算管理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冀州区人才需求信息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负责办公室的管理工作，上传下达、文秘工作、接待工作、手续办理等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项目活动策划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从事销售工作，售楼部管理工作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网络运营员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短视频运营宣传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设计师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公司宣传图片、视频的制作发布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冀州区人才需求信息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负责物业公司服务提升、公司运营管理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负责小区服务提升、日常管理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保安员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小区安保，身体健康，吃苦耐劳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保洁员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小区保洁，身体健康，吃苦耐劳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养老公司的运营管理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冀州区人才需求信息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养老中心的日常管理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厨师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厨师，身体健康，吃苦耐劳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护理员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养老中心日常护理工作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项目经理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装修公司的副总经理，业务拓展方向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总监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装修项目进度、质量、材料的管理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冀州区人才需求信息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设计师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负责家装设计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经理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负责电梯公司项目拓展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河北春风房地产开发有限公司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维修工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家电维修，身体健康，吃苦耐劳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19903286802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春风新能源科技有限公司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要求热爱营销、沟通流畅，表达能力高，主要负责公司产品销售及市场开拓等工作，冀州本地或有工作经验者优先。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17603180375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春风新能源科技有限公司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空气源热泵施工技术员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能够熟练操作3DMAX、CAD等制图软件，精通空气能电气、结构等系统技术工艺，负责生产、施工技术支持，新产品开发，施工方案制定等相关工作，冀州本地或有工作经验者优先。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17603180375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冀州区人才需求信息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春风新能源科技有限公司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精通word、office、PPT等办公软件，要求有一定写作功底，语言组织逻辑能力强，能够独立完成公司各类文案资料的撰写、整理及下发。冀州本地或有工作经验者优先。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17603180375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春风新能源科技有限公司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法务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要求精通公司法、合同法、劳动法等方面的法律法规及处理流程，主要负责企业内部法律事务的处理和管理，包括但不限于通过诉讼、仲裁等方式进行账款催收。冀州本地或有工作经验者优先。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17603180375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春风新能源科技有限公司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要求热爱营销、沟通流畅，表达能力高，主要负责公司产品销售及市场开拓等工作，冀州本地或有工作经验者优先。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17603180375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春风新能源科技有限公司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宣传策划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能够带领团队，编制系统品牌策划方案，开展系统品牌宣传运作。冀州本地或有工作经验者优先录取。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17603180375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春风新能源科技有限公司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网络主播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要求形象气质佳，性格外向，熟悉主播运营活动并精通各类直播平台和社交软件。冀州本地或有工作经验者优先录取。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17603180375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枣强县人才需求信息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河北凯瑞特燃气设备有限公司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焊工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下料人员，原材料切割下料，零部件焊接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18731830022     0318-6126705 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河北凯瑞特燃气设备有限公司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调试组装人员，各个零部件组装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18731830022     03186126705 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衡水伟华耐欧特汽车配件有限公司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有销售经验优先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13393183136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衡水伟华耐欧特汽车配件有限公司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熟练使用office办公软件优先，认真 细心，女士优先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13393183136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衡水伟华耐欧特汽车配件有限公司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压机操作，计件工资、时长8-12小时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13393183136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枣强县人才需求信息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衡水伟华耐欧特汽车配件有限公司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仓库打包女工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13393183136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衡水伟华耐欧特汽车配件有限公司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会计助理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会计助理，处理日常账目整理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13393183136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衡水领跑者科技有限公司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车间长期工，衣服鞋子的洗涤、熨烫和质检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13722839859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衡水领跑者科技有限公司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客服专员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衣物洗前、洗后的电话回访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13722839859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九号仓河北供应链管理有限公司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仓储物流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客服专员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有客服经验者优先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15930378042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枣强县人才需求信息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九号仓河北供应链管理有限公司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仓储物流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客服专员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退件录入人员，熟练操作电脑表格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15930378042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九号仓河北供应链管理有限公司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仓储物流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人力专员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一年人资相关经验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15930378042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九号仓河北供应链管理有限公司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仓储物流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熟练操作电脑表格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15930378042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九号仓河北供应链管理有限公司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仓储物流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客服专员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订单员，熟练操作电脑表格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15930378042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九号仓河北供应链管理有限公司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仓储物流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服从管理，身体健康，吃苦耐劳，有责任心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15930378042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枣强县人才需求信息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九号仓河北供应链管理有限公司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仓储物流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部长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库管，身体健康，吃苦耐劳，有责任心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15930378042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河北鑫星燃气设备股份有限公司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汽车驾驶员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有相关工作经验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13663386996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河北鑫星燃气设备股份有限公司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标书制作员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熟练操作电脑表格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13663386996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河北鑫星燃气设备股份有限公司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调试工，有同行业工作经历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13663386996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河北鑫星燃气设备股份有限公司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焊工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有同行业工作经历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13663386996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衡水博育教育科技集团有限公司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865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865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教育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招生经理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1.负责集团新建校区招生工作的统筹和管理；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2.负责国际生、艺术生、复读生、冬夏令营等招生工作；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0318-8888810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衡水强大停车设备有限公司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机械工程师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1、机械设计及制动化等相关专业；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2、有机械相关设计工作经验的优先；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3、熟练使用CAD及3D绘图软件；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4、有较强的责任心，良好的团队协作能力、沟通能力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0318-8888810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衡水泰昌地产开发有限公司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房地产业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高级置业顾问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男1.78米/女1.65米以上，形象好气质佳，退役军人优先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0318-8888810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河北三业流体科技有限责任公司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科技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负责车间生产工序产品的质量把控，原材料以及成品得数据监测。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0318-8888810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衡橡科技股份有限公司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865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工程机械类相关专业；会看相关工程图纸，适应偶尔加班，有检测经验者优先。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0318-2250137/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hxgfhr@126.com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308864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衡水开发区人才需求信息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枣强县人才需求信息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河北鑫星燃气设备股份有限公司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5年以上工作经验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13663386996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河北鑫星燃气设备股份有限公司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数控车床工，5年以上工作经验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13663386996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河北鑫星燃气设备股份有限公司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3年以上工作经验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13663386996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河北鑫星燃气设备股份有限公司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组装工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身体健康、45岁以下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13663386996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河北鑫星燃气设备股份有限公司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喷砂工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身体健康、吃苦耐劳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13663386996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枣强县人才需求信息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河北鑫星燃气设备股份有限公司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试压工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身体健康、吃苦耐劳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13663386996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中实德天（北京）医疗用品有限公司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负责公司账务，懂财务制度，熟练运用财务软件，有会计证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15127815833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中实德天（北京）医疗用品有限公司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熟悉办公软件，思维敏捷，有医学、检验等相关经验者优先录用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15127815833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中实德天（北京）医疗用品有限公司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有数控、电力、电焊、折弯、剪切、冲床等工作经验优先录用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15127815833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中实德天（北京）医疗用品有限公司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流水线作业，要求身体健康、手脚麻利、有团队协作精神，计件工资，多劳多得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15127815833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武邑县人才需求信息
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瑞辰体育用品球拍厂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体育用品制造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身体健康，男女均可。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13722800599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瑞辰体育用品球拍厂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体育用品制造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下料工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身体健康，男女均可。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13722800599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瑞辰体育用品球拍厂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体育用品制造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粘合工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身体健康，男女均可。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13722800599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瑞辰体育用品球拍厂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体育用品制造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包装工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身体健康，男女均可。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13722800599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河北翔利印刷有限公司</a:t>
                      </a: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印刷业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车间主任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身体健康，男女均可。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13381013229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武邑县人才需求信息
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河北翔利印刷有限公司</a:t>
                      </a: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印刷业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设计师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平面方向，身体健康，男女均可。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13381013229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河北翔利印刷有限公司</a:t>
                      </a: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印刷业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技术工人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身体健康，男女均可。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13381013229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河北翔利印刷有限公司</a:t>
                      </a: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印刷业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身体健康，男女均可。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13381013229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中铁工务有限公司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具有良好的职业道德，勇于接受挑战，心态阳光。机械设计专业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18531880032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中铁工务有限公司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检验员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身体健康，认真踏实。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18531880032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武邑县人才需求信息
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中铁工务有限公司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业务员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身体健康，认真踏实。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18531880032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中铁工务有限公司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身体健康，认真踏实。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18531880032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河北仁合益康药业有限公司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能上夜班、细心踏实、爱岗敬业、责任心强；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18330895494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河北仁合益康药业有限公司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设备部技术员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身体健康，认真踏实。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18330895494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河北仁合益康药业有限公司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身体健康，认真踏实。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18330895494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232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深州市人才需求信息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河北鲜天下网络科技责任有限公司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采购主管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3年以上采购或采购管理经验，熟悉相关行业的供应商情况。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18610992305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河北鲜天下网络科技责任有限公司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车间主任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懂市场、懂操作和鲜肉分割，具有良好的沟通能力，谈判实力，成本意识。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18610992305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河北鲜天下网络科技责任有限公司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店长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身体健康，吃苦耐劳、诚实守信。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18610992305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河北鲜天下网络科技责任有限公司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仓储经理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18610992305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河北鲜天下网络科技责任有限公司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熟食采购员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身体健康，吃苦耐劳、诚实守信。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18610992305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232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深州市人才需求信息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河北鲜天下网络科技责任有限公司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财务人员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身体健康，吃苦耐劳、诚实守信。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18610992305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河北鲜天下网络科技责任有限公司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采购人员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身体健康，吃苦耐劳、诚实守信。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18610992305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河北鲜天下网络科技责任有限公司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网络运营员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有相关工作经验优先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18610992305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河北鲜天下网络科技责任有限公司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要求车龄3年已上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18610992305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河北鲜天下网络科技责任有限公司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65" b="0">
                          <a:solidFill>
                            <a:srgbClr val="2020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司机</a:t>
                      </a:r>
                      <a:endParaRPr lang="zh-CN" altLang="en-US" sz="865" b="0">
                        <a:solidFill>
                          <a:srgbClr val="2020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熟悉掌握3.8-4.2米厢货驾驶，熟悉车辆性能，有维修经验优先考虑。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18610992305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232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深州市人才需求信息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河北鲜天下网络科技责任有限公司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导购员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身体健康，吃苦耐劳、诚实守信。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18610992305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河北鲜天下网络科技责任有限公司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理货员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18610992305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深州市冀昂交通安全设施有限公司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国际贸易 、商务英语等相关专业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18730807999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深州市冀塑管道有限公司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汉语言文学、人力资源相关专业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18730807999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深州市冀塑管道有限公司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维修工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维修工会电气焊、电工、钳工、车床工优先录用）各1名，薪资待遇4500元+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18730807999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232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深州市人才需求信息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河北百草康神药业有限公司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化验员QC。中药学、药学、化学相关专业；具有一定的学习能力和沟通能力；能够做到爱岗敬业、工作严谨、责任心强、服从管理。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0318-3211222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河北百草康神药业有限公司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质检员QA。熟练操作办公软件；具有学习能力和沟通能力；能够做到爱岗敬业、工作严谨、责任心强、服从管理。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0318-3211222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河北百草康神药业有限公司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文件QA。熟练操作办公软件；具有一定的学习能力和沟通能力；能够做到爱岗敬业、工作严谨、责任心强、服从管理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0318-3211222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河北百草康神药业有限公司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身体健康，吃苦耐劳、诚实守信。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0318-3211222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河北百草康神药业有限公司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净选。身体健康，吃苦耐劳、诚实守信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  <a:cs typeface="微软雅黑" panose="020B0503020204020204" charset="-122"/>
                        </a:rPr>
                        <a:t>0318-3211222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武强县李根食品有限公司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食品酿酒饮料制造业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食品研发员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熟悉食品研发流程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13833820121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河北省淮海仪表厂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仪表研发员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熟悉仪表仪器设备制作工艺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18903185986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河北省淮海仪表厂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熟悉网络销货模式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18903185986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衡水市博德福仪器仪表有限公司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仪表研发员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熟悉仪表仪器设备制作工艺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13784854161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衡水市博德福仪器仪表有限公司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熟悉网络销货模式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13784854161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衡橡科技股份有限公司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机械设计技术员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（1）机械设计、机械工程、机电一体化等相关专业，熟悉机械设计及制造工艺；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（2）熟练使用二维、三维制图软件及Office软件。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0318-2250137/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hxgfhr@126.com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衡橡科技股份有限公司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高分子材料技术员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参与市场调研，筛选研发项目，进行新产品配方开发，工艺研究和调整，生产模具设计；3、制定技术文件、协调生产等。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0318-2250137/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hxgfhr@126.com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衡橡科技股份有限公司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有限元分析工程师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熟练使用ansys、abaqus、adina、msc等其中一种分析软件对产品结构进行有限元分析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0318-2250137/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hxgfhr@126.com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衡橡科技股份有限公司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推广专员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能够适应经常出差；性格外向，责任心强，有销售工作经验者优先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0318-2250137/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hxgfhr@126.com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衡橡科技股份有限公司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市场售后服务专员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能够适应经常出差；性格外向，责任心强，有销售工作经验者优先；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0318-2250137/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hxgfhr@126.com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308864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衡水开发区人才需求信息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河北金茂源热能设备有限公司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1、具有良好的职业道德和敬业精神，有良好的个人素质。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2、有销售经验的优先考虑。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3、具备较强的沟通能力和抗压能力。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13393284368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河北金茂源热能设备有限公司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生产主管</a:t>
                      </a: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有生产管理经验的优先考虑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13393284368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武强县永强工艺制品有限公司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玻璃制品销售 熟悉网络销售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13831812838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河北聚碳生物科技有限公司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污水工程师，熟悉工艺流程及设备的性能，有一定的执行能力；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能服从、执行车间生产计划，敬岗爱业，工作原则性强，遵守公司的各种规章制度；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13103183021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河北聚碳生物科技有限公司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沼气工程师，熟悉工艺流程及设备的性能，有一定的执行能力；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能服从、执行车间生产计划，敬岗爱业，工作原则性强，遵守公司的各种规章制度；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13103180321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河北聚碳生物科技有限公司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网络工程师，熟练掌握计算机原理、网络维修、办公软件的应用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13103180321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河北聚碳生物科技有限公司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安全管理员，负责公司安全生产管理，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特种设备质检报告，资料整理上传，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安全环保日常巡查登记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13103180321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武强县津武玻纤制品有限公司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安全管理员，负责公司安全生产管理，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特种设备质检报告，资料整理上传，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安全环保日常巡查登记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18603186446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武强县日发面业有限公司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农副食品加工业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安全管理员，负责公司安全生产管理，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特种设备质检报告，资料整理上传，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安全环保日常巡查登记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18832896888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武强县日发面业有限公司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农副食品加工业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销售代表，负责公司产品的销售及推广；根据市场营销计划，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开拓新市场,发展新客户管理维护客户关系以及客户间的长期战略合作计划。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18832896889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武强县人才需求信息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武强县滏阳双语学校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教育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教师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热爱教育事业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15130866680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河北科迪仪器仪表有限公司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仪表研发员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熟悉仪表仪器设备制作工艺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18831838933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河北科迪仪器仪表有限公司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熟悉网络销货模式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18831838933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武强琳萱商贸有限公司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移动外呼员，标准普通话，会简单电脑操作 三险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15076857965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武强琳萱商贸有限公司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办公室经理，拥有一定管理经验，语言能力强 三险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15076857965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饶阳县人才需求信息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2357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22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中国移动通信集团河北有限公司饶阳分公司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营销人员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身体健康，业务精通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13731357789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85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河北腾翼航空服务有限公司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专业对口</a:t>
                      </a: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应届生也可报名 主要是从事票务结算、货币兑换等的岗位。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13073155357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河北腾翼航空服务有限公司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男性身高不低于170CM、女性身高不低于160CM，男女不限、四肢裸露部分无明显疤痕、无纹身 （以上岗位退伍军人可放宽学历）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13073155357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河北腾翼航空服务有限公司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客服专员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男性身高不低于170CM、女性身高不低于161CM，男女不限、四肢裸露部分无明显疤痕、无纹身 （以上岗位退伍军人可放宽学历）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13073155357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河北腾翼航空服务有限公司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机场值机员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男性身高不低于170CM、女性身高不低于162CM，男女不限、四肢裸露部分无明显疤痕、无纹身 （以上岗位退伍军人可放宽学历）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13073155357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饶阳县人才需求信息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2357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22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河北腾翼航空服务有限公司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机场前台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男性身高不低于170CM、女性身高不低于163CM，男女不限、四肢裸露部分无明显疤痕、无纹身 （以上岗位退伍军人可放宽学历）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13073155357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85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河北腾翼航空服务有限公司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机场安检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男性身高不低于170CM、女性身高不低于164CM，男女不限、四肢裸露部分无明显疤痕、无纹身 （以上岗位退伍军人可放宽学历）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13073155357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河北三源环保设备有限公司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技术人员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机械加工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13333188097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河北三源环保设备有限公司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车间维修、电工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13333188097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河北三源环保设备有限公司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铆工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13333188097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饶阳县人才需求信息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2357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22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河北三源环保设备有限公司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车间主任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机械加工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13333188097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85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沧州广泽腾大药房连锁有限公司饶阳民众药房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卫生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店员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有亲和力，性格开朗，有销售相关经验者优先考虑。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15931106848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河北飚亿丝网制品有限公司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丝网制造业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业务员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身体健康，业务精通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15132825888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河北雄烨丝网制造有限公司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丝网制造业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业务员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会基本的电脑操作，善于沟通沟通表达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13315813007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饶阳县众跃汽车销售有限公司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身体健康，认真细致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15131834777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安平县人才需求信息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安平县英泰尔金属制品有限公司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丝网制造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内贸业务员 有工作经验者优先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13785949119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衡水盛通网业金属制品有限公司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丝网制造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会电脑基本操作，有销售经验优先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18032829999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衡水盛通网业金属制品有限公司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丝网制造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会电脑基本操作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18032829999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具有高端超市3年以上工作经验，2年以上商品经营（采配销）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商务服务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经理助理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企业管理、市场营销、经营管理等相关专业知识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安平县人才需求信息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收银员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具有良好的职业素质和道德修养，财会专业毕业者优先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保安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具有一定的保安知识和半年以上的零售行业工作经验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部长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身体健康、干净利索，有相关管理经验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身体健康、干净利索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厨师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中式烹调师，有3年以上大型餐饮厨师工作经验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安平县人才需求信息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收银员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具有良好的职业素质和道德修养，财会专业毕业者优先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保安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具有一定的保安知识和半年以上的零售行业工作经验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部长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身体健康、干净利索，有相关管理经验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身体健康、干净利索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厨师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中式烹调师，有3年以上大型餐饮厨师工作经验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安平县人才需求信息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收银员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具有良好的职业素质和道德修养，财会专业毕业者优先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保安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具有一定的保安知识和半年以上的零售行业工作经验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部长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身体健康、干净利索，有相关管理经验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身体健康、干净利索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安平县惠祥生活广场有限公司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厨师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中式烹调师，有3年以上大型餐饮厨师工作经验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19303183345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衡橡科技股份有限公司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机加工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865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立车、车床、数铣、立铣、卧铣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不限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0318-2250137/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hxgfhr@126.com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衡橡科技股份有限公司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焊工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焊工、钻床、硫化、轧胶、数控火焰切割、激光切割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不限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0318-2250137/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hxgfhr@126.com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衡橡科技股份有限公司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喷漆工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喷漆、抛丸、装配、普工、流水线操作工，喷漆、抛丸年龄放宽至45周岁以内，身体健康。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不限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0318-2250137/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hxgfhr@126.com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衡橡科技股份有限公司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维修工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机床维修、电气维修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不限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0318-2250137/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hxgfhr@126.com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河北鑫考科技股份有限公司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软件和信息技术服务业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前端开发工程师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熟练H5、HTML、JavaScript开发语言，精通Ajax、XML、JSON等相关技术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13831116831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308864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衡水开发区人才需求信息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  <a:sym typeface="+mn-ea"/>
              </a:rPr>
              <a:t>故城</a:t>
            </a:r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89232" y="1139935"/>
          <a:ext cx="9824720" cy="521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河北奥冠电源有限责任公司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生产助理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生产问题记录、跟踪、反馈，部门协调、人员调动。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0318-5661666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15624333053 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河北奥冠电源有限责任公司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销售经理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具有良好的职业道德和市场开拓能力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具备强烈的责任感和良好的敬业精神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具有较强的市场策划能力和信息分析能力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熟悉品牌定位、策划以及宣传流程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具有相关工作经验者可放宽条件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0318-5661666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15624333053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河北奥冠电源有限责任公司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售前工程师，有较强的沟通的能力，熟悉客户服务流程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具备较强的学习能力，快速掌握专业知识，及时开展工作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工作严谨，计划性强，善于分析思考问题，有责任心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勤奋踏实，良好的服务意识与团队合作精神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0318-5661666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15624333053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河北奥冠电源有限责任公司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试验员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至少一年以上相关工作经验，优秀应届生亦可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熟练操作相关检验仪器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动手能力强，头脑灵活，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较强的文字编辑能力和检索能力，熟练应用办公软件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0318-5661666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15624333053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河北奥冠电源有限责任公司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财务人员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1、财务、会计专业，持有会计上岗证。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2、有一年以上相关专业的从业经验;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3、熟悉会计报表的处理，会计法规和税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4、可接受应届毕业生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0318-5661666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15624333053 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  <a:sym typeface="+mn-ea"/>
              </a:rPr>
              <a:t>故城</a:t>
            </a:r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89232" y="1139935"/>
          <a:ext cx="9824720" cy="521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河北奥冠电源有限责任公司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经理助理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1. 熟悉办公软件，有一定的文字处理能力。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2. 具备良好的沟通和协作能力，具备一定的组织协调能力。3. 有团队合作精神，有一定的独立思考能力。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3、可接受应届毕业生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0318-5661666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15624333053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河北奥冠电源有限责任公司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1、1年以上生产制造型企业工作经验。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2、有电工、焊工、车工、又车经验者优先考虑。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3、吃苦耐劳，有责任心。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0318-5661666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15624333053 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河北奥冠电源有限责任公司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生产副总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1、要有锂电池行业的经验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2、有较强的组织协调能力、沟通能力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0318-5661666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15624333053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河北奥冠电源有限责任公司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维修工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1、设备维修工，具有机电、机械相关专业优先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0318-5661666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15624333053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河北奥冠电源有限责任公司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生产调剂人员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1、身体健康，能适应本岗位工作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2、掌握企业生产、技术的各项规章制度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0318-5661666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15624333053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  <a:sym typeface="+mn-ea"/>
              </a:rPr>
              <a:t>故城</a:t>
            </a:r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89232" y="1139935"/>
          <a:ext cx="9824720" cy="521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河北奥冠电源有限责任公司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车间操作工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按照作业标准及操作规范完成所在岗位的产品生产，确保岗位安全生产及品质要求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0318-5661666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15624333053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河北奥冠电源有限责任公司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维修工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1.设备维修技师，具有2年以上生产设备维修工作经验。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2.有责任心，能吃苦耐劳，有电工证者优先。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0318-5661666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15624333053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故城县恩源信息科技有限公司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软件和信息技术服务业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网络运营员助理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从事相关工作一年以上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13363329755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故城县恩源信息科技有限公司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软件和信息技术服务业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客服专员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从事相关工作一年以上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13363329755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故城县恩源信息科技有限公司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软件和信息技术服务业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网络主播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有主播工作经验者优先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13363329755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  <a:sym typeface="+mn-ea"/>
              </a:rPr>
              <a:t>故城</a:t>
            </a:r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89232" y="1139935"/>
          <a:ext cx="9824720" cy="521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故城县恩源信息科技有限公司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软件和信息技术服务业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财务人员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从事相关工作一年以上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13363329755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故城康康塑业有限公司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橡塑制品业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制造塑料颗粒师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回收资源专业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18617926789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故城盐百奥友购物广场有限公司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批发零售业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导购员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服从公司分配，热情大方，性格开朗，要求执行力强，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团结互助，热爱服务行业，有工作经验者优先录用。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18232789339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杭州认养一头牛生物科技有限公司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畜牧业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客服专员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1年以上工作经验；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学习能力强，头脑灵活，善于沟通，正直可靠，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责任心强，勇于挑战，抗压能力强，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面对困难不轻言放弃(轮班制工作)，</a:t>
                      </a:r>
                      <a:endParaRPr lang="zh-CN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热爱互联网行业，有销售、电商客服工作经历优先。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18109711415</a:t>
                      </a:r>
                      <a:endParaRPr 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17864753227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河北波波牧业有限公司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畜牧业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挤奶工，吃苦耐劳、可接受夜班工作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13722995483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  <a:sym typeface="+mn-ea"/>
              </a:rPr>
              <a:t>故城</a:t>
            </a:r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89232" y="1139935"/>
          <a:ext cx="9824720" cy="521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河北波波牧业有限公司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畜牧业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犊牛饲喂，吃苦耐劳、可接受室外工作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13722995483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河北波波牧业有限公司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畜牧业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接产员，吃苦耐劳、不怕脏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13722995483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河北波波牧业有限公司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畜牧业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汽车驾驶员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清理司机，积极乐观、有责任心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13722995483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河北兆鑫裘革制品股份有限公司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服装业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设计师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裘革服装设计设计师，熟悉服装设计，熟练使用CAD软件及办公软件。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18531869000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河北兆鑫裘革制品股份有限公司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服装业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业务员，有销售、采购工作经验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18531869000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  <a:sym typeface="+mn-ea"/>
              </a:rPr>
              <a:t>故城</a:t>
            </a:r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89232" y="1139935"/>
          <a:ext cx="9824720" cy="521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河北兆鑫裘革制品股份有限公司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服装业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质检员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865"/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产品检验员，具有相关工作经验。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18531869000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河北融兴塑胶科技有限公司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工艺技术员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工艺技术员，相关专业优先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13903325426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河北融兴塑胶科技有限公司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市场营销策划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市场营销专业优先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13903325426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河北融兴塑胶科技有限公司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研发助理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2年以上工作经验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13903325426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河北融兴塑胶科技有限公司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维修工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有机械设备维修经验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13903325426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景县人才需求信息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远大汽车制造有限公司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普通车床工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身体健康，会看图纸的优先录用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18232963289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远大汽车制造有限公司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主播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五官端正，对工作认真负责、爱岗敬业，有良好职业操守，具有良好的语言表达能力和沟通协调能力，熟练应用Office办公软件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18232963289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景县牧原农牧有限公司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畜牧业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高级养殖场技工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猪群饲喂、配种、诱情、B超检测、销售、流转、阉割、断尾、单元巡检、防疫、无害化处理；熟练使用智能饲喂系统设备；学习养殖技工技术sop；批次结束负责本单元刷圈以及消毒工作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17731972630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景县牧原农牧有限公司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畜牧业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执行兽医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场区生物安全把控，日常上下班过程中发现生物安全隐患及时督促员工纠正，汇报上至场长、段长、线兽医；猪群防疫（打疫苗、喂药）；疫苗室管理、分区明确、干净整洁；免疫现场、免疫操作标准，严格执行生物安全标准；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17731972630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景县牧原农牧有限公司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畜牧业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分场仓管岗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廉洁诚信，严以自律，正直担当，有原则；具有客户服务意识，沟通及适应能力强；熟练掌握办公软件的操作。专业要求：财务管理、会计学、物流管理等相关专业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17731972630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景县人才需求信息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景县牧原农牧有限公司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畜牧业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养殖生产储备干部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具备一定的抗压能力，能吃苦耐劳，责任心强，热爱养殖行业，能接受封闭性驻场。专业要求：动物医学、动物科学、动物药学、畜牧、养殖、生物学、机械设计制造及其自动化、机电一体化等相关专业；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17731972630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景县牧原农牧有限公司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畜牧业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机电工程师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机械设计制造及其自动化、电气自动化、机电等相关专业;从事过机电相关工作，能够独立完成机械、电控，有相应设备经验。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17731972630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河北海伟电子新材料科技股份有限公司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全自动，流水线作业，简单易学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18617902395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河北海伟电子新材料科技股份有限公司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维修工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机器设备的安装、检修、及维护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18617902395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河北海伟电子新材料科技股份有限公司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财务人员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日常财会工作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18617902395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景县人才需求信息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河北海伟电子新材料科技股份有限公司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橡塑制造业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研发工程师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电容膜的品类开发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18617902395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河北三丰橡塑制品有限公司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技术工程师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设计油管接头，总成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15132844076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河北三丰橡塑制品有限公司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质量工程师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油管接头，设计检测，售后件分析报告等。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15132844076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衡水赛莱尔科技有限公司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网络工程师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熟悉和掌握各种计算机软硬件，可独立进行安装、调试及故障排除；精通局域网的维护及网络安全知识，可熟练进行局域网的搭建和网络设备的基本维护和故障处理。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18632868158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衡水赛莱尔科技有限公司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系统集成工程师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熟悉和掌握各种计算机软硬件，可独立进行安装、调试及故障排除；精通局域网的维护及网络安全知识，可熟练进行局域网的搭建和网络设备的基本维护和故障处理。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18632868158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景县人才需求信息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衡水赛莱尔科技有限公司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软件和信息技术服务业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办公室文员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女性；专业技能：熟练使用计算机及各类办公软件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18632868158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衡水赛莱尔科技有限公司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软件和信息技术服务业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系统集成工程师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男，业技能：计算机网络工程，软件技术，通信、系统集成等相关专业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18632868158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衡水赛莱尔科技有限公司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软件和信息技术服务业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培训讲师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男女不限，计算机相关专业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18632868158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衡水赛莱尔科技有限公司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软件和信息技术服务业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培训专员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男女不限，计算机相关专业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18632868158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景县新好农牧有限公司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农业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养殖技术员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专业不限，畜牧兽医、动物医学、动物科学专业优先；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接受封闭驻场环境，服从安排；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身体健康，对消毒药品不过敏；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13290255208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桃城区人才需求信息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衡水市桃城区阶梯教育培训学校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教育业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助教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辅助英语老师上课，英语专业优先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15203181555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衡水市桃城区阶梯教育培训学校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教育业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课程顾问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热爱教育事业，工作积极主动，了解各阶段学生学习情况，有过教培行业经验的优先；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15203181555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衡水市桃城区阶梯教育培训学校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教育业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数学老师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有相关教育经验的优先；思维逻辑能力强；形象好，具有较强的亲和力，有感染力；热爱教育事业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15203181555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衡水市桃城区阶梯教育培训学校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教育业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英语老师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英语口语好，英语专业相关实习生优先；热爱教育事业，投身于少儿英语教育事业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15203181555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衡水市博爱健康医院（衡水市红十字医院）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医疗业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内科医生，有社区工作经验，执业医师资格证。</a:t>
                      </a:r>
                      <a:endParaRPr lang="zh-CN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良好的医德医风，有团队意识。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15931367108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景县人才需求信息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河北武罗药业有限公司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车间操作工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吃苦耐劳，踏实肯干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13780554416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河北武罗药业有限公司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质量体系专员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负责新产品或新工艺现场试产的技术管理工作。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13780554416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河北武罗药业有限公司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化验员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各车间所有成品检验所需样品的取样工作；对留样产品的检验、报告工作；填写相关的检验记录；配合验证做好样品检验。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13780554416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河北武罗药业有限公司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化验员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有相关工作经验优先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13363365086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河北武罗药业有限公司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有相关工作经验优先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13363365086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景县人才需求信息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河北武罗药业有限公司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QA专员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男，药学专业，有相关工作经验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13363365086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河北武罗药业有限公司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QA专员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女，药学专业，有相关工作经验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13363365086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河北武罗药业有限公司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QA专员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男，药学、化学专业，有相关工作经验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13363365086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河北武罗药业有限公司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医药制造业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QA专员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女，药学、化学专业，有相关工作经验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13363365086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河北省景县宏远通讯有限公司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熟悉各类企业相关项目申报条件、流程；企业各类资料整理。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13383388907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景县人才需求信息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河北省景县宏远通讯有限公司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财务人员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负责日常凭证的编制工作；每月对所管账目及时核对，保证科目余额准确；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13383388907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河北省景县宏远通讯有限公司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制图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负责图纸设计及深化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13383388907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河北乾鹏管业有限公司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市场营销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了解公司产品规格、性能特征；负责网络上开发新客户，联系老客户；.对有意向的客户进行报价、发货及售后等事项。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18849082888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景县盐百购物中心有限公司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导购员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导购员是一种销售职位，主要职责是协助顾客选购商品，并达成销售目标。导购员需要具备良好的沟通、销售和客户服务能力，以满足顾客的需求。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18831876700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景县正信楼购物中心有限公司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管理主任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热爱销售行业具有良好的沟通、学习、销售能力，健康乐观，有-定的业务操作经验有相关岗位工作经验者优先录用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0318-6317888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29616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景县人才需求信息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景县正信楼购物中心有限公司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记账员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语言表达能力较好，责任心强，对数字敏感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0318-6317888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景县正信楼购物中心有限公司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导购员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具有良好的表达、沟通、学习能力: 品貌端正、健康、乐观，有相关销售工作经验者优先录用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0318-6317888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景县正信楼购物中心有限公司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收银员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语言表达能力较好，有工作经验者优先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0318-6317888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景县正信楼购物中心有限公司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后勤科员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有较强的语言表达及沟通能力，能操作常用的办公软件。财务人员需有相关财务证书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0318-6317888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景县正信楼购物中心有限公司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居民服务业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保安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头脑灵活应变能力强，退伍军人优先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0318-6317888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阜城县人才需求信息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阜城县好滋味餐饮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住宿餐饮业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服务员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有夜班，工作认真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15303383521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河北柯朗服饰有限公司(新三分厂）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纺织服装业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缝纫车工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身体健康，有缝纫基础者优先。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18330832696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河北奥氟隆防腐科技有限公司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质量保证工程师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熟悉生产工艺结构，熟练使用CAD软件及办公软件。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18803389804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河北奥氟隆防腐科技有限公司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设计质量控制责任人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熟悉生产工艺结构，熟练使用CAD软件及办公软件。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18803389804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河北奥氟隆防腐科技有限公司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焊接工程师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熟悉生产工艺结构，熟练使用CAD软件及办公软件。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18803389804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阜城县人才需求信息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阜城县好滋味餐饮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住宿餐饮业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服务员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有夜班，工作认真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15303383521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河北柯朗服饰有限公司(新三分厂）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纺织服装业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缝纫车工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身体健康，有缝纫基础者优先。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18330832696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河北奥氟隆防腐科技有限公司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质量保证工程师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熟悉生产工艺结构，熟练使用CAD软件及办公软件。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18803389804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河北奥氟隆防腐科技有限公司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设计质量控制责任人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熟悉生产工艺结构，熟练使用CAD软件及办公软件。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18803389804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河北奥氟隆防腐科技有限公司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焊接工程师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熟悉生产工艺结构，熟练使用CAD软件及办公软件。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18803389804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桃城区人才需求信息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衡水市博爱健康医院（衡水市红十字医院）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医疗业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护士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大专以上学历、医学、护理相关专业具有较强的沟通能力及服务意识;有护理证、接种证及预防接种相关工作经验优先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15931367108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河北信瑞智能装备有限公司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办公文员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熟悉档案管理办法，会CAD制图软件优先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18632065177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河北信瑞智能装备有限公司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学徒工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勤奋好学,有专注力、持之以恒的精神有团队精神，为人正派稳重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18632065177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河北信瑞智能装备有限公司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工程部内勤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较强的责任心和耐心，良好的沟通协调能力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18632065177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河北信瑞智能装备有限公司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仓库管理员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熟悉电脑办公软件操作,懂得SAP操作者优先考虑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18632065177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z="1040" smtClean="0"/>
            </a:fld>
            <a:endParaRPr lang="zh-CN" altLang="en-US" sz="104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桃城区人才需求信息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河北信瑞智能装备有限公司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行政经理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建立、完善员工职业生涯管理系统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18632065177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河北信瑞智能装备有限公司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专用设备制造业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沟通能力:与相关单位进行良好沟通组织能力:良好的合作意识、认知能力较强，充分发挥不同人的特长,有团队意识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18632065177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河北全疆科技有限公司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会开车，熟练操作电脑，可省内出差；有相关销售经验的或者爱好销售；软件专业的优先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13331292024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河北全疆科技有限公司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互联网服务业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无人机飞控手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需持有CAAC无人机执照；有无人机测绘经验者优先；持有C1驾驶证，并能熟练驾驶；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13331292024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中酿九州啤酒有限公司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财务总监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会计、财务或相关专业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13603188329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z="1040" smtClean="0"/>
            </a:fld>
            <a:endParaRPr lang="zh-CN" altLang="en-US" sz="104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桃城区人才需求信息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722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中酿九州啤酒有限公司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操作工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机械、电气自动化等相关专业优先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13603188329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中酿九州啤酒有限公司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批发零售业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店长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不限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不限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13603188329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衡水新光新材料科技有限公司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工程师助理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实验室安全环保；实验基本操作与仪器维护；实验报告撰写；客户拜访与支持。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18630597800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衡水新光新材料科技有限公司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业务经理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具有一定的开发能力及客户维护能力；性格外向，善于沟通；服从公司安排。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18630597800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衡水新光新材料科技有限公司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制造业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生产储备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协助生产经理、车间主任做好相关管理工作。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本科及以上</a:t>
                      </a:r>
                      <a:endParaRPr lang="zh-CN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18630597800</a:t>
                      </a:r>
                      <a:endParaRPr lang="en-US" altLang="en-US" sz="865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z="1040" smtClean="0"/>
            </a:fld>
            <a:endParaRPr lang="zh-CN" altLang="en-US" sz="104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229" y="324450"/>
            <a:ext cx="7768276" cy="561986"/>
          </a:xfrm>
          <a:prstGeom prst="rect">
            <a:avLst/>
          </a:prstGeom>
          <a:gradFill>
            <a:gsLst>
              <a:gs pos="100000">
                <a:schemeClr val="bg1">
                  <a:lumMod val="0"/>
                  <a:lumOff val="100000"/>
                  <a:alpha val="100000"/>
                </a:schemeClr>
              </a:gs>
              <a:gs pos="0">
                <a:srgbClr val="AFD8FF">
                  <a:lumMod val="55000"/>
                  <a:lumOff val="45000"/>
                </a:srgb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60"/>
          </a:p>
        </p:txBody>
      </p:sp>
      <p:sp>
        <p:nvSpPr>
          <p:cNvPr id="5" name="文本框 4"/>
          <p:cNvSpPr txBox="1"/>
          <p:nvPr/>
        </p:nvSpPr>
        <p:spPr>
          <a:xfrm>
            <a:off x="1283812" y="406385"/>
            <a:ext cx="256032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>
                <a:latin typeface="微软雅黑" panose="020B0503020204020204" charset="-122"/>
                <a:ea typeface="微软雅黑" panose="020B0503020204020204" charset="-122"/>
                <a:cs typeface="喜鹊招牌体" panose="00000500000000000000" charset="-122"/>
              </a:rPr>
              <a:t>冀州区人才需求信息</a:t>
            </a:r>
            <a:endParaRPr lang="zh-CN" altLang="en-US" sz="2080">
              <a:latin typeface="微软雅黑" panose="020B0503020204020204" charset="-122"/>
              <a:ea typeface="微软雅黑" panose="020B0503020204020204" charset="-122"/>
              <a:cs typeface="喜鹊招牌体" panose="00000500000000000000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1189232" y="1139935"/>
          <a:ext cx="982472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10"/>
                <a:gridCol w="1035685"/>
                <a:gridCol w="1066165"/>
                <a:gridCol w="3146425"/>
                <a:gridCol w="1067435"/>
                <a:gridCol w="860425"/>
                <a:gridCol w="1069975"/>
              </a:tblGrid>
              <a:tr h="616585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单位名称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所属行业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岗位名称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岗位要求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学历要求</a:t>
                      </a:r>
                      <a:endParaRPr lang="zh-CN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需求人数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sz="1040" b="0">
                          <a:solidFill>
                            <a:schemeClr val="bg1"/>
                          </a:solidFill>
                          <a:latin typeface="Microsoft YaHei Regular" panose="020B0703020204020201" charset="-122"/>
                          <a:ea typeface="Microsoft YaHei Regular" panose="020B0703020204020201" charset="-122"/>
                        </a:rPr>
                        <a:t>联系方式</a:t>
                      </a:r>
                      <a:endParaRPr lang="zh-CN" altLang="en-US" sz="1040" b="0">
                        <a:solidFill>
                          <a:schemeClr val="bg1"/>
                        </a:solidFill>
                        <a:latin typeface="Microsoft YaHei Regular" panose="020B0703020204020201" charset="-122"/>
                        <a:ea typeface="Microsoft YaHei Regular" panose="020B0703020204020201" charset="-122"/>
                      </a:endParaRPr>
                    </a:p>
                  </a:txBody>
                  <a:tcPr marL="31342" marR="31342" marT="31342" marB="313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4DFF"/>
                    </a:solidFill>
                  </a:tcPr>
                </a:tc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河北天鸿游乐设备有限责任公司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娱乐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业务员，新媒体销售，善于人际沟通，有销售工作经验优先。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13253245128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河北天鸿游乐设备有限责任公司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娱乐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销售员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英语口语流利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专科及以上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13253245128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河北天鸿游乐设备有限责任公司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娱乐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焊工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熟手优先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13253245128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河北天鸿游乐设备有限责任公司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娱乐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钳工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熟手优先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13253245128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河北天鸿游乐设备有限责任公司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娱乐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铆工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熟手优先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中专及以上</a:t>
                      </a:r>
                      <a:endParaRPr lang="zh-CN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65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13253245128</a:t>
                      </a:r>
                      <a:endParaRPr lang="en-US" altLang="en-US" sz="865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997" marR="10997" marT="10997" marB="3959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z="1040" smtClean="0"/>
            </a:fld>
            <a:endParaRPr lang="en-US" altLang="zh-CN" sz="1040" smtClean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TABLE_BEAUTIFY" val="smartTable{efb97b72-0e15-4a21-9eff-1179ff632e74}"/>
  <p:tag name="TABLE_ENDDRAG_ORIGIN_RECT" val="890*469"/>
  <p:tag name="TABLE_ENDDRAG_RECT" val="36*73*890*469"/>
  <p:tag name="KSO_WM_BEAUTIFY_FLAG" val=""/>
</p:tagLst>
</file>

<file path=ppt/tags/tag11.xml><?xml version="1.0" encoding="utf-8"?>
<p:tagLst xmlns:p="http://schemas.openxmlformats.org/presentationml/2006/main">
  <p:tag name="KSO_WM_UNIT_TABLE_BEAUTIFY" val="smartTable{449ff142-7163-4113-bddc-1451d08f6fb7}"/>
  <p:tag name="TABLE_ENDDRAG_ORIGIN_RECT" val="890*469"/>
  <p:tag name="TABLE_ENDDRAG_RECT" val="36*73*890*469"/>
  <p:tag name="KSO_WM_BEAUTIFY_FLAG" val=""/>
</p:tagLst>
</file>

<file path=ppt/tags/tag12.xml><?xml version="1.0" encoding="utf-8"?>
<p:tagLst xmlns:p="http://schemas.openxmlformats.org/presentationml/2006/main">
  <p:tag name="KSO_WM_UNIT_TABLE_BEAUTIFY" val="smartTable{d546d328-c5cb-4df2-ad6e-26ec198f2f75}"/>
  <p:tag name="TABLE_ENDDRAG_ORIGIN_RECT" val="890*469"/>
  <p:tag name="TABLE_ENDDRAG_RECT" val="36*73*890*469"/>
  <p:tag name="KSO_WM_BEAUTIFY_FLAG" val=""/>
</p:tagLst>
</file>

<file path=ppt/tags/tag13.xml><?xml version="1.0" encoding="utf-8"?>
<p:tagLst xmlns:p="http://schemas.openxmlformats.org/presentationml/2006/main">
  <p:tag name="KSO_WM_UNIT_TABLE_BEAUTIFY" val="smartTable{9a3e3d25-584e-4529-b170-e31a8c6cf908}"/>
  <p:tag name="TABLE_ENDDRAG_ORIGIN_RECT" val="890*469"/>
  <p:tag name="TABLE_ENDDRAG_RECT" val="36*73*890*469"/>
  <p:tag name="KSO_WM_BEAUTIFY_FLAG" val=""/>
</p:tagLst>
</file>

<file path=ppt/tags/tag14.xml><?xml version="1.0" encoding="utf-8"?>
<p:tagLst xmlns:p="http://schemas.openxmlformats.org/presentationml/2006/main">
  <p:tag name="KSO_WM_UNIT_TABLE_BEAUTIFY" val="smartTable{9b5df97d-d269-48d6-b393-5e064479a35b}"/>
  <p:tag name="TABLE_ENDDRAG_ORIGIN_RECT" val="890*469"/>
  <p:tag name="TABLE_ENDDRAG_RECT" val="36*73*890*469"/>
  <p:tag name="KSO_WM_BEAUTIFY_FLAG" val=""/>
</p:tagLst>
</file>

<file path=ppt/tags/tag15.xml><?xml version="1.0" encoding="utf-8"?>
<p:tagLst xmlns:p="http://schemas.openxmlformats.org/presentationml/2006/main">
  <p:tag name="KSO_WM_UNIT_TABLE_BEAUTIFY" val="smartTable{81554970-1e59-4dc5-9716-5937120f8dd5}"/>
  <p:tag name="TABLE_ENDDRAG_ORIGIN_RECT" val="890*469"/>
  <p:tag name="TABLE_ENDDRAG_RECT" val="36*73*890*469"/>
  <p:tag name="KSO_WM_BEAUTIFY_FLAG" val=""/>
</p:tagLst>
</file>

<file path=ppt/tags/tag16.xml><?xml version="1.0" encoding="utf-8"?>
<p:tagLst xmlns:p="http://schemas.openxmlformats.org/presentationml/2006/main">
  <p:tag name="KSO_WM_UNIT_TABLE_BEAUTIFY" val="smartTable{e003aae1-4e96-4797-98e4-1c0fd4ae8be8}"/>
  <p:tag name="TABLE_ENDDRAG_ORIGIN_RECT" val="890*469"/>
  <p:tag name="TABLE_ENDDRAG_RECT" val="36*73*890*469"/>
  <p:tag name="KSO_WM_BEAUTIFY_FLAG" val=""/>
</p:tagLst>
</file>

<file path=ppt/tags/tag17.xml><?xml version="1.0" encoding="utf-8"?>
<p:tagLst xmlns:p="http://schemas.openxmlformats.org/presentationml/2006/main">
  <p:tag name="KSO_WM_UNIT_TABLE_BEAUTIFY" val="smartTable{9a22c01b-5e16-4360-a519-94238d7d2f81}"/>
  <p:tag name="TABLE_ENDDRAG_ORIGIN_RECT" val="890*469"/>
  <p:tag name="TABLE_ENDDRAG_RECT" val="36*73*890*469"/>
  <p:tag name="KSO_WM_BEAUTIFY_FLAG" val=""/>
</p:tagLst>
</file>

<file path=ppt/tags/tag18.xml><?xml version="1.0" encoding="utf-8"?>
<p:tagLst xmlns:p="http://schemas.openxmlformats.org/presentationml/2006/main">
  <p:tag name="KSO_WM_UNIT_TABLE_BEAUTIFY" val="smartTable{115b5f86-0099-46f5-b04a-095ec0ddde7f}"/>
  <p:tag name="TABLE_ENDDRAG_ORIGIN_RECT" val="890*469"/>
  <p:tag name="TABLE_ENDDRAG_RECT" val="36*73*890*469"/>
  <p:tag name="KSO_WM_BEAUTIFY_FLAG" val=""/>
</p:tagLst>
</file>

<file path=ppt/tags/tag19.xml><?xml version="1.0" encoding="utf-8"?>
<p:tagLst xmlns:p="http://schemas.openxmlformats.org/presentationml/2006/main">
  <p:tag name="KSO_WM_UNIT_TABLE_BEAUTIFY" val="smartTable{7af10d38-5c38-4e43-bfdb-2269a42b8694}"/>
  <p:tag name="TABLE_ENDDRAG_ORIGIN_RECT" val="890*469"/>
  <p:tag name="TABLE_ENDDRAG_RECT" val="36*73*890*469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TABLE_BEAUTIFY" val="smartTable{f74c9d78-1a98-42e6-980b-e47e45e03211}"/>
  <p:tag name="TABLE_ENDDRAG_ORIGIN_RECT" val="890*469"/>
  <p:tag name="TABLE_ENDDRAG_RECT" val="36*73*890*469"/>
  <p:tag name="KSO_WM_BEAUTIFY_FLAG" val=""/>
</p:tagLst>
</file>

<file path=ppt/tags/tag21.xml><?xml version="1.0" encoding="utf-8"?>
<p:tagLst xmlns:p="http://schemas.openxmlformats.org/presentationml/2006/main">
  <p:tag name="KSO_WM_UNIT_TABLE_BEAUTIFY" val="smartTable{84686e76-96d9-41ce-94cd-f97c2a8d0113}"/>
  <p:tag name="TABLE_ENDDRAG_ORIGIN_RECT" val="890*469"/>
  <p:tag name="TABLE_ENDDRAG_RECT" val="36*73*890*469"/>
  <p:tag name="KSO_WM_BEAUTIFY_FLAG" val=""/>
</p:tagLst>
</file>

<file path=ppt/tags/tag22.xml><?xml version="1.0" encoding="utf-8"?>
<p:tagLst xmlns:p="http://schemas.openxmlformats.org/presentationml/2006/main">
  <p:tag name="KSO_WM_UNIT_TABLE_BEAUTIFY" val="smartTable{1189c4d4-c7b5-4072-a9be-eb057ac883e7}"/>
  <p:tag name="TABLE_ENDDRAG_ORIGIN_RECT" val="890*469"/>
  <p:tag name="TABLE_ENDDRAG_RECT" val="36*73*890*469"/>
  <p:tag name="KSO_WM_BEAUTIFY_FLAG" val=""/>
</p:tagLst>
</file>

<file path=ppt/tags/tag23.xml><?xml version="1.0" encoding="utf-8"?>
<p:tagLst xmlns:p="http://schemas.openxmlformats.org/presentationml/2006/main">
  <p:tag name="KSO_WM_UNIT_TABLE_BEAUTIFY" val="smartTable{f8756f35-56ad-46fb-8deb-5f9bcb5128d2}"/>
  <p:tag name="TABLE_ENDDRAG_ORIGIN_RECT" val="890*469"/>
  <p:tag name="TABLE_ENDDRAG_RECT" val="36*73*890*469"/>
  <p:tag name="KSO_WM_BEAUTIFY_FLAG" val=""/>
</p:tagLst>
</file>

<file path=ppt/tags/tag24.xml><?xml version="1.0" encoding="utf-8"?>
<p:tagLst xmlns:p="http://schemas.openxmlformats.org/presentationml/2006/main">
  <p:tag name="KSO_WM_UNIT_TABLE_BEAUTIFY" val="smartTable{8983e4d4-660b-45a1-ad0d-c6235ab0b8ef}"/>
  <p:tag name="TABLE_ENDDRAG_ORIGIN_RECT" val="890*469"/>
  <p:tag name="TABLE_ENDDRAG_RECT" val="36*73*890*469"/>
  <p:tag name="KSO_WM_BEAUTIFY_FLAG" val=""/>
</p:tagLst>
</file>

<file path=ppt/tags/tag25.xml><?xml version="1.0" encoding="utf-8"?>
<p:tagLst xmlns:p="http://schemas.openxmlformats.org/presentationml/2006/main">
  <p:tag name="KSO_WM_UNIT_TABLE_BEAUTIFY" val="smartTable{3000108e-e855-4ee0-8239-22b9cb76be98}"/>
  <p:tag name="TABLE_ENDDRAG_ORIGIN_RECT" val="890*469"/>
  <p:tag name="TABLE_ENDDRAG_RECT" val="36*73*890*469"/>
  <p:tag name="KSO_WM_BEAUTIFY_FLAG" val=""/>
</p:tagLst>
</file>

<file path=ppt/tags/tag26.xml><?xml version="1.0" encoding="utf-8"?>
<p:tagLst xmlns:p="http://schemas.openxmlformats.org/presentationml/2006/main">
  <p:tag name="KSO_WM_UNIT_TABLE_BEAUTIFY" val="smartTable{edb45a15-17c4-427b-9e03-aade3f1631e3}"/>
  <p:tag name="TABLE_ENDDRAG_ORIGIN_RECT" val="890*469"/>
  <p:tag name="TABLE_ENDDRAG_RECT" val="36*73*890*469"/>
  <p:tag name="KSO_WM_BEAUTIFY_FLAG" val=""/>
</p:tagLst>
</file>

<file path=ppt/tags/tag27.xml><?xml version="1.0" encoding="utf-8"?>
<p:tagLst xmlns:p="http://schemas.openxmlformats.org/presentationml/2006/main">
  <p:tag name="KSO_WM_UNIT_TABLE_BEAUTIFY" val="smartTable{7958466d-2e2b-40b2-aca1-5d8e4b488dc3}"/>
  <p:tag name="TABLE_ENDDRAG_ORIGIN_RECT" val="890*469"/>
  <p:tag name="TABLE_ENDDRAG_RECT" val="36*73*890*469"/>
  <p:tag name="KSO_WM_BEAUTIFY_FLAG" val=""/>
</p:tagLst>
</file>

<file path=ppt/tags/tag28.xml><?xml version="1.0" encoding="utf-8"?>
<p:tagLst xmlns:p="http://schemas.openxmlformats.org/presentationml/2006/main">
  <p:tag name="KSO_WM_UNIT_TABLE_BEAUTIFY" val="smartTable{3ac80837-019c-495a-81db-bdc8c0db45bf}"/>
  <p:tag name="TABLE_ENDDRAG_ORIGIN_RECT" val="890*469"/>
  <p:tag name="TABLE_ENDDRAG_RECT" val="36*73*890*469"/>
  <p:tag name="KSO_WM_BEAUTIFY_FLAG" val=""/>
</p:tagLst>
</file>

<file path=ppt/tags/tag29.xml><?xml version="1.0" encoding="utf-8"?>
<p:tagLst xmlns:p="http://schemas.openxmlformats.org/presentationml/2006/main">
  <p:tag name="KSO_WM_UNIT_TABLE_BEAUTIFY" val="smartTable{3ac80837-019c-495a-81db-bdc8c0db45bf}"/>
  <p:tag name="TABLE_ENDDRAG_ORIGIN_RECT" val="890*469"/>
  <p:tag name="TABLE_ENDDRAG_RECT" val="36*73*890*469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TABLE_BEAUTIFY" val="smartTable{3ac80837-019c-495a-81db-bdc8c0db45bf}"/>
  <p:tag name="TABLE_ENDDRAG_ORIGIN_RECT" val="890*469"/>
  <p:tag name="TABLE_ENDDRAG_RECT" val="36*73*890*469"/>
  <p:tag name="KSO_WM_BEAUTIFY_FLAG" val=""/>
</p:tagLst>
</file>

<file path=ppt/tags/tag31.xml><?xml version="1.0" encoding="utf-8"?>
<p:tagLst xmlns:p="http://schemas.openxmlformats.org/presentationml/2006/main">
  <p:tag name="KSO_WM_UNIT_TABLE_BEAUTIFY" val="smartTable{3ac80837-019c-495a-81db-bdc8c0db45bf}"/>
  <p:tag name="TABLE_ENDDRAG_ORIGIN_RECT" val="890*469"/>
  <p:tag name="TABLE_ENDDRAG_RECT" val="36*73*890*469"/>
  <p:tag name="KSO_WM_BEAUTIFY_FLAG" val=""/>
</p:tagLst>
</file>

<file path=ppt/tags/tag32.xml><?xml version="1.0" encoding="utf-8"?>
<p:tagLst xmlns:p="http://schemas.openxmlformats.org/presentationml/2006/main">
  <p:tag name="KSO_WM_UNIT_TABLE_BEAUTIFY" val="smartTable{3b3475f1-ff78-40eb-835e-74cb7a26fee6}"/>
  <p:tag name="TABLE_ENDDRAG_ORIGIN_RECT" val="890*469"/>
  <p:tag name="TABLE_ENDDRAG_RECT" val="36*73*890*469"/>
  <p:tag name="KSO_WM_BEAUTIFY_FLAG" val=""/>
</p:tagLst>
</file>

<file path=ppt/tags/tag33.xml><?xml version="1.0" encoding="utf-8"?>
<p:tagLst xmlns:p="http://schemas.openxmlformats.org/presentationml/2006/main">
  <p:tag name="KSO_WM_UNIT_TABLE_BEAUTIFY" val="smartTable{e851b27e-a2c4-4c21-93c0-fb48aa1427e9}"/>
  <p:tag name="TABLE_ENDDRAG_ORIGIN_RECT" val="890*469"/>
  <p:tag name="TABLE_ENDDRAG_RECT" val="36*73*890*469"/>
  <p:tag name="KSO_WM_BEAUTIFY_FLAG" val=""/>
</p:tagLst>
</file>

<file path=ppt/tags/tag34.xml><?xml version="1.0" encoding="utf-8"?>
<p:tagLst xmlns:p="http://schemas.openxmlformats.org/presentationml/2006/main">
  <p:tag name="KSO_WM_UNIT_TABLE_BEAUTIFY" val="smartTable{c46db5e5-b960-4550-8e5a-ceba2a4d518b}"/>
  <p:tag name="TABLE_ENDDRAG_ORIGIN_RECT" val="890*469"/>
  <p:tag name="TABLE_ENDDRAG_RECT" val="36*73*890*469"/>
  <p:tag name="KSO_WM_BEAUTIFY_FLAG" val=""/>
</p:tagLst>
</file>

<file path=ppt/tags/tag35.xml><?xml version="1.0" encoding="utf-8"?>
<p:tagLst xmlns:p="http://schemas.openxmlformats.org/presentationml/2006/main">
  <p:tag name="KSO_WM_UNIT_TABLE_BEAUTIFY" val="smartTable{5e187e68-cc7f-4ab7-95bc-98cdd5e96d5f}"/>
  <p:tag name="TABLE_ENDDRAG_ORIGIN_RECT" val="890*469"/>
  <p:tag name="TABLE_ENDDRAG_RECT" val="36*73*890*469"/>
  <p:tag name="KSO_WM_BEAUTIFY_FLAG" val=""/>
</p:tagLst>
</file>

<file path=ppt/tags/tag36.xml><?xml version="1.0" encoding="utf-8"?>
<p:tagLst xmlns:p="http://schemas.openxmlformats.org/presentationml/2006/main">
  <p:tag name="KSO_WM_UNIT_TABLE_BEAUTIFY" val="smartTable{61c157e4-9346-4be1-8cd5-62bddf170851}"/>
  <p:tag name="TABLE_ENDDRAG_ORIGIN_RECT" val="890*469"/>
  <p:tag name="TABLE_ENDDRAG_RECT" val="36*73*890*469"/>
  <p:tag name="KSO_WM_BEAUTIFY_FLAG" val=""/>
</p:tagLst>
</file>

<file path=ppt/tags/tag37.xml><?xml version="1.0" encoding="utf-8"?>
<p:tagLst xmlns:p="http://schemas.openxmlformats.org/presentationml/2006/main">
  <p:tag name="KSO_WM_UNIT_TABLE_BEAUTIFY" val="smartTable{ede3ebd3-85d9-4cf1-a138-38ff8d354ae9}"/>
  <p:tag name="TABLE_ENDDRAG_ORIGIN_RECT" val="890*469"/>
  <p:tag name="TABLE_ENDDRAG_RECT" val="36*73*890*469"/>
  <p:tag name="KSO_WM_BEAUTIFY_FLAG" val=""/>
</p:tagLst>
</file>

<file path=ppt/tags/tag38.xml><?xml version="1.0" encoding="utf-8"?>
<p:tagLst xmlns:p="http://schemas.openxmlformats.org/presentationml/2006/main">
  <p:tag name="KSO_WM_UNIT_TABLE_BEAUTIFY" val="smartTable{7785f380-f59e-428d-ab99-874b3d9ee31b}"/>
  <p:tag name="TABLE_ENDDRAG_ORIGIN_RECT" val="890*469"/>
  <p:tag name="TABLE_ENDDRAG_RECT" val="36*73*890*469"/>
  <p:tag name="KSO_WM_BEAUTIFY_FLAG" val=""/>
</p:tagLst>
</file>

<file path=ppt/tags/tag39.xml><?xml version="1.0" encoding="utf-8"?>
<p:tagLst xmlns:p="http://schemas.openxmlformats.org/presentationml/2006/main">
  <p:tag name="KSO_WM_UNIT_TABLE_BEAUTIFY" val="smartTable{92239d80-9433-4a23-921a-29e8ed4af59f}"/>
  <p:tag name="TABLE_ENDDRAG_ORIGIN_RECT" val="890*469"/>
  <p:tag name="TABLE_ENDDRAG_RECT" val="36*73*890*469"/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TABLE_BEAUTIFY" val="smartTable{59eeb29d-b808-48e3-ad90-cd9327977aa0}"/>
  <p:tag name="TABLE_ENDDRAG_ORIGIN_RECT" val="890*469"/>
  <p:tag name="TABLE_ENDDRAG_RECT" val="36*73*890*469"/>
  <p:tag name="KSO_WM_BEAUTIFY_FLAG" val=""/>
</p:tagLst>
</file>

<file path=ppt/tags/tag41.xml><?xml version="1.0" encoding="utf-8"?>
<p:tagLst xmlns:p="http://schemas.openxmlformats.org/presentationml/2006/main">
  <p:tag name="KSO_WM_UNIT_TABLE_BEAUTIFY" val="smartTable{59eeb29d-b808-48e3-ad90-cd9327977aa0}"/>
  <p:tag name="TABLE_ENDDRAG_ORIGIN_RECT" val="890*469"/>
  <p:tag name="TABLE_ENDDRAG_RECT" val="36*73*890*469"/>
  <p:tag name="KSO_WM_BEAUTIFY_FLAG" val=""/>
</p:tagLst>
</file>

<file path=ppt/tags/tag42.xml><?xml version="1.0" encoding="utf-8"?>
<p:tagLst xmlns:p="http://schemas.openxmlformats.org/presentationml/2006/main">
  <p:tag name="KSO_WM_UNIT_TABLE_BEAUTIFY" val="smartTable{59eeb29d-b808-48e3-ad90-cd9327977aa0}"/>
  <p:tag name="TABLE_ENDDRAG_ORIGIN_RECT" val="890*469"/>
  <p:tag name="TABLE_ENDDRAG_RECT" val="36*73*890*469"/>
  <p:tag name="KSO_WM_BEAUTIFY_FLAG" val=""/>
</p:tagLst>
</file>

<file path=ppt/tags/tag43.xml><?xml version="1.0" encoding="utf-8"?>
<p:tagLst xmlns:p="http://schemas.openxmlformats.org/presentationml/2006/main">
  <p:tag name="KSO_WM_UNIT_TABLE_BEAUTIFY" val="smartTable{82df6db5-1daa-46b0-9d36-0819a8877b83}"/>
  <p:tag name="TABLE_ENDDRAG_ORIGIN_RECT" val="890*469"/>
  <p:tag name="TABLE_ENDDRAG_RECT" val="36*73*890*469"/>
  <p:tag name="KSO_WM_BEAUTIFY_FLAG" val=""/>
</p:tagLst>
</file>

<file path=ppt/tags/tag44.xml><?xml version="1.0" encoding="utf-8"?>
<p:tagLst xmlns:p="http://schemas.openxmlformats.org/presentationml/2006/main">
  <p:tag name="KSO_WM_UNIT_TABLE_BEAUTIFY" val="smartTable{2dc5f1dc-0bcf-48d7-bac7-113de14e2c8f}"/>
  <p:tag name="TABLE_ENDDRAG_ORIGIN_RECT" val="890*469"/>
  <p:tag name="TABLE_ENDDRAG_RECT" val="36*73*890*469"/>
  <p:tag name="KSO_WM_BEAUTIFY_FLAG" val=""/>
</p:tagLst>
</file>

<file path=ppt/tags/tag45.xml><?xml version="1.0" encoding="utf-8"?>
<p:tagLst xmlns:p="http://schemas.openxmlformats.org/presentationml/2006/main">
  <p:tag name="KSO_WM_UNIT_TABLE_BEAUTIFY" val="smartTable{a0b7d6fa-1acd-44a7-bc28-a64291baec58}"/>
  <p:tag name="TABLE_ENDDRAG_ORIGIN_RECT" val="890*469"/>
  <p:tag name="TABLE_ENDDRAG_RECT" val="36*73*890*469"/>
  <p:tag name="KSO_WM_BEAUTIFY_FLAG" val=""/>
</p:tagLst>
</file>

<file path=ppt/tags/tag46.xml><?xml version="1.0" encoding="utf-8"?>
<p:tagLst xmlns:p="http://schemas.openxmlformats.org/presentationml/2006/main">
  <p:tag name="KSO_WM_UNIT_TABLE_BEAUTIFY" val="smartTable{708c9a4f-aff6-46a6-9bcc-6b834898a526}"/>
  <p:tag name="TABLE_ENDDRAG_ORIGIN_RECT" val="890*469"/>
  <p:tag name="TABLE_ENDDRAG_RECT" val="36*73*890*469"/>
  <p:tag name="KSO_WM_BEAUTIFY_FLAG" val=""/>
</p:tagLst>
</file>

<file path=ppt/tags/tag47.xml><?xml version="1.0" encoding="utf-8"?>
<p:tagLst xmlns:p="http://schemas.openxmlformats.org/presentationml/2006/main">
  <p:tag name="KSO_WM_UNIT_TABLE_BEAUTIFY" val="smartTable{5c215147-07ba-4068-847c-513b97f3fc6f}"/>
  <p:tag name="TABLE_ENDDRAG_ORIGIN_RECT" val="890*469"/>
  <p:tag name="TABLE_ENDDRAG_RECT" val="36*73*890*469"/>
  <p:tag name="KSO_WM_BEAUTIFY_FLAG" val=""/>
</p:tagLst>
</file>

<file path=ppt/tags/tag48.xml><?xml version="1.0" encoding="utf-8"?>
<p:tagLst xmlns:p="http://schemas.openxmlformats.org/presentationml/2006/main">
  <p:tag name="KSO_WM_UNIT_TABLE_BEAUTIFY" val="smartTable{c5fbf80e-f2a0-4504-9ee0-6554b7e9d552}"/>
  <p:tag name="TABLE_ENDDRAG_ORIGIN_RECT" val="890*469"/>
  <p:tag name="TABLE_ENDDRAG_RECT" val="36*73*890*469"/>
  <p:tag name="KSO_WM_BEAUTIFY_FLAG" val=""/>
</p:tagLst>
</file>

<file path=ppt/tags/tag49.xml><?xml version="1.0" encoding="utf-8"?>
<p:tagLst xmlns:p="http://schemas.openxmlformats.org/presentationml/2006/main">
  <p:tag name="KSO_WM_UNIT_TABLE_BEAUTIFY" val="smartTable{daf581c1-1934-4ccd-9076-550d4ffc1d53}"/>
  <p:tag name="TABLE_ENDDRAG_ORIGIN_RECT" val="890*469"/>
  <p:tag name="TABLE_ENDDRAG_RECT" val="36*73*890*469"/>
  <p:tag name="KSO_WM_BEAUTIFY_FLAG" val=""/>
</p:tagLst>
</file>

<file path=ppt/tags/tag5.xml><?xml version="1.0" encoding="utf-8"?>
<p:tagLst xmlns:p="http://schemas.openxmlformats.org/presentationml/2006/main">
  <p:tag name="KSO_WM_UNIT_TABLE_BEAUTIFY" val="smartTable{805f597d-0d97-4457-838f-0643389fa447}"/>
  <p:tag name="TABLE_ENDDRAG_ORIGIN_RECT" val="890*469"/>
  <p:tag name="TABLE_ENDDRAG_RECT" val="36*73*890*469"/>
</p:tagLst>
</file>

<file path=ppt/tags/tag50.xml><?xml version="1.0" encoding="utf-8"?>
<p:tagLst xmlns:p="http://schemas.openxmlformats.org/presentationml/2006/main">
  <p:tag name="KSO_WM_UNIT_TABLE_BEAUTIFY" val="smartTable{00c0b7a0-53b7-464b-8c62-703c744b9f19}"/>
  <p:tag name="TABLE_ENDDRAG_ORIGIN_RECT" val="890*469"/>
  <p:tag name="TABLE_ENDDRAG_RECT" val="36*73*890*469"/>
  <p:tag name="KSO_WM_BEAUTIFY_FLAG" val=""/>
</p:tagLst>
</file>

<file path=ppt/tags/tag51.xml><?xml version="1.0" encoding="utf-8"?>
<p:tagLst xmlns:p="http://schemas.openxmlformats.org/presentationml/2006/main">
  <p:tag name="KSO_WM_UNIT_TABLE_BEAUTIFY" val="smartTable{f3002514-48df-4df3-b5c6-fc4f5345b6a5}"/>
  <p:tag name="TABLE_ENDDRAG_ORIGIN_RECT" val="890*469"/>
  <p:tag name="TABLE_ENDDRAG_RECT" val="36*73*890*469"/>
  <p:tag name="KSO_WM_BEAUTIFY_FLAG" val=""/>
</p:tagLst>
</file>

<file path=ppt/tags/tag52.xml><?xml version="1.0" encoding="utf-8"?>
<p:tagLst xmlns:p="http://schemas.openxmlformats.org/presentationml/2006/main">
  <p:tag name="KSO_WM_UNIT_TABLE_BEAUTIFY" val="smartTable{cb5891a9-a19a-4304-be14-99c576e12004}"/>
  <p:tag name="TABLE_ENDDRAG_ORIGIN_RECT" val="890*469"/>
  <p:tag name="TABLE_ENDDRAG_RECT" val="36*73*890*469"/>
  <p:tag name="KSO_WM_BEAUTIFY_FLAG" val=""/>
</p:tagLst>
</file>

<file path=ppt/tags/tag53.xml><?xml version="1.0" encoding="utf-8"?>
<p:tagLst xmlns:p="http://schemas.openxmlformats.org/presentationml/2006/main">
  <p:tag name="KSO_WM_UNIT_TABLE_BEAUTIFY" val="smartTable{eeda7e6c-8640-48bb-b52a-dd6c16700a33}"/>
  <p:tag name="TABLE_ENDDRAG_ORIGIN_RECT" val="890*469"/>
  <p:tag name="TABLE_ENDDRAG_RECT" val="36*73*890*469"/>
  <p:tag name="KSO_WM_BEAUTIFY_FLAG" val=""/>
</p:tagLst>
</file>

<file path=ppt/tags/tag54.xml><?xml version="1.0" encoding="utf-8"?>
<p:tagLst xmlns:p="http://schemas.openxmlformats.org/presentationml/2006/main">
  <p:tag name="KSO_WM_UNIT_TABLE_BEAUTIFY" val="smartTable{55a57b7f-37ce-40d2-b175-4509f358cca7}"/>
  <p:tag name="TABLE_ENDDRAG_ORIGIN_RECT" val="890*469"/>
  <p:tag name="TABLE_ENDDRAG_RECT" val="36*73*890*469"/>
  <p:tag name="KSO_WM_BEAUTIFY_FLAG" val=""/>
</p:tagLst>
</file>

<file path=ppt/tags/tag55.xml><?xml version="1.0" encoding="utf-8"?>
<p:tagLst xmlns:p="http://schemas.openxmlformats.org/presentationml/2006/main">
  <p:tag name="KSO_WM_UNIT_TABLE_BEAUTIFY" val="smartTable{0d6e6790-c6c0-4f99-b12c-59eda38523f3}"/>
  <p:tag name="TABLE_ENDDRAG_ORIGIN_RECT" val="890*469"/>
  <p:tag name="TABLE_ENDDRAG_RECT" val="36*73*890*469"/>
  <p:tag name="KSO_WM_BEAUTIFY_FLAG" val=""/>
</p:tagLst>
</file>

<file path=ppt/tags/tag56.xml><?xml version="1.0" encoding="utf-8"?>
<p:tagLst xmlns:p="http://schemas.openxmlformats.org/presentationml/2006/main">
  <p:tag name="KSO_WM_UNIT_TABLE_BEAUTIFY" val="smartTable{1fd91002-b341-4c0f-9bab-fe552a1e4c50}"/>
  <p:tag name="TABLE_ENDDRAG_ORIGIN_RECT" val="890*469"/>
  <p:tag name="TABLE_ENDDRAG_RECT" val="36*73*890*469"/>
  <p:tag name="KSO_WM_BEAUTIFY_FLAG" val=""/>
</p:tagLst>
</file>

<file path=ppt/tags/tag57.xml><?xml version="1.0" encoding="utf-8"?>
<p:tagLst xmlns:p="http://schemas.openxmlformats.org/presentationml/2006/main">
  <p:tag name="KSO_WM_UNIT_TABLE_BEAUTIFY" val="smartTable{086bd9fc-24d0-449a-9fd3-60c8a368eaa2}"/>
  <p:tag name="TABLE_ENDDRAG_ORIGIN_RECT" val="890*469"/>
  <p:tag name="TABLE_ENDDRAG_RECT" val="36*73*890*469"/>
  <p:tag name="KSO_WM_BEAUTIFY_FLAG" val=""/>
</p:tagLst>
</file>

<file path=ppt/tags/tag58.xml><?xml version="1.0" encoding="utf-8"?>
<p:tagLst xmlns:p="http://schemas.openxmlformats.org/presentationml/2006/main">
  <p:tag name="KSO_WM_UNIT_TABLE_BEAUTIFY" val="smartTable{086bd9fc-24d0-449a-9fd3-60c8a368eaa2}"/>
  <p:tag name="TABLE_ENDDRAG_ORIGIN_RECT" val="890*469"/>
  <p:tag name="TABLE_ENDDRAG_RECT" val="36*73*890*469"/>
  <p:tag name="KSO_WM_BEAUTIFY_FLAG" val=""/>
</p:tagLst>
</file>

<file path=ppt/tags/tag6.xml><?xml version="1.0" encoding="utf-8"?>
<p:tagLst xmlns:p="http://schemas.openxmlformats.org/presentationml/2006/main">
  <p:tag name="KSO_WM_UNIT_TABLE_BEAUTIFY" val="smartTable{e9896468-adbb-4fbd-9723-ce84812fb589}"/>
  <p:tag name="TABLE_ENDDRAG_ORIGIN_RECT" val="890*469"/>
  <p:tag name="TABLE_ENDDRAG_RECT" val="36*73*890*469"/>
</p:tagLst>
</file>

<file path=ppt/tags/tag7.xml><?xml version="1.0" encoding="utf-8"?>
<p:tagLst xmlns:p="http://schemas.openxmlformats.org/presentationml/2006/main">
  <p:tag name="KSO_WM_UNIT_TABLE_BEAUTIFY" val="smartTable{598921f2-e501-4f21-a0c9-93d9be6ee01d}"/>
  <p:tag name="TABLE_ENDDRAG_ORIGIN_RECT" val="890*469"/>
  <p:tag name="TABLE_ENDDRAG_RECT" val="36*73*890*469"/>
</p:tagLst>
</file>

<file path=ppt/tags/tag8.xml><?xml version="1.0" encoding="utf-8"?>
<p:tagLst xmlns:p="http://schemas.openxmlformats.org/presentationml/2006/main">
  <p:tag name="KSO_WM_UNIT_TABLE_BEAUTIFY" val="smartTable{225b7c1a-1a9f-4c95-bf6b-a91f9dabe842}"/>
  <p:tag name="TABLE_ENDDRAG_ORIGIN_RECT" val="890*469"/>
  <p:tag name="TABLE_ENDDRAG_RECT" val="36*73*890*469"/>
  <p:tag name="KSO_WM_BEAUTIFY_FLAG" val=""/>
</p:tagLst>
</file>

<file path=ppt/tags/tag9.xml><?xml version="1.0" encoding="utf-8"?>
<p:tagLst xmlns:p="http://schemas.openxmlformats.org/presentationml/2006/main">
  <p:tag name="KSO_WM_UNIT_TABLE_BEAUTIFY" val="smartTable{0a5e8d0b-8b67-4701-949a-76e31e02f7c0}"/>
  <p:tag name="TABLE_ENDDRAG_ORIGIN_RECT" val="890*469"/>
  <p:tag name="TABLE_ENDDRAG_RECT" val="36*73*890*469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19721</Words>
  <Application>WPS 演示</Application>
  <PresentationFormat>宽屏</PresentationFormat>
  <Paragraphs>4830</Paragraphs>
  <Slides>55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6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喜鹊招牌体</vt:lpstr>
      <vt:lpstr>思源宋体 CN SemiBold</vt:lpstr>
      <vt:lpstr>Microsoft YaHei Regular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</cp:revision>
  <dcterms:created xsi:type="dcterms:W3CDTF">2019-09-19T02:01:00Z</dcterms:created>
  <dcterms:modified xsi:type="dcterms:W3CDTF">2024-05-21T02:13:29Z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2052-11.8.2.12195</vt:lpwstr>
  </property>
  <property fmtid="{D5CDD505-2E9C-101B-9397-08002B2CF9AE}" pid="3" name="ICV">
    <vt:lpwstr>EA63B0224AA04B54864BA70FA841ADAC</vt:lpwstr>
  </property>
</Properties>
</file>